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Fira Sans Extra Condensed Medium"/>
      <p:regular r:id="rId27"/>
      <p:bold r:id="rId28"/>
      <p:italic r:id="rId29"/>
      <p:boldItalic r:id="rId30"/>
    </p:embeddedFont>
    <p:embeddedFont>
      <p:font typeface="Roboto Condensed"/>
      <p:regular r:id="rId31"/>
      <p:bold r:id="rId32"/>
      <p:italic r:id="rId33"/>
      <p:boldItalic r:id="rId34"/>
    </p:embeddedFont>
    <p:embeddedFont>
      <p:font typeface="Righteous"/>
      <p:regular r:id="rId35"/>
    </p:embeddedFont>
    <p:embeddedFont>
      <p:font typeface="Squada One"/>
      <p:regular r:id="rId36"/>
    </p:embeddedFont>
    <p:embeddedFont>
      <p:font typeface="Roboto Condensed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D949B4B-32BF-42C7-BAF9-0EC5B9593A57}">
  <a:tblStyle styleId="{DD949B4B-32BF-42C7-BAF9-0EC5B9593A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35" Type="http://schemas.openxmlformats.org/officeDocument/2006/relationships/font" Target="fonts/Righteous-regular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Light-regular.fntdata"/><Relationship Id="rId14" Type="http://schemas.openxmlformats.org/officeDocument/2006/relationships/slide" Target="slides/slide9.xml"/><Relationship Id="rId36" Type="http://schemas.openxmlformats.org/officeDocument/2006/relationships/font" Target="fonts/SquadaOne-regular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Light-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d5269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d5269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9df58d48_1_2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9df58d48_1_2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29df58d48_1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29df58d48_1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Norme comm : onde radio airtienne : but : sans fil appareil techno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Wifi : </a:t>
            </a:r>
            <a:r>
              <a:rPr lang="fr" sz="1500">
                <a:solidFill>
                  <a:srgbClr val="D8D5D0"/>
                </a:solidFill>
                <a:highlight>
                  <a:srgbClr val="181A1B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AVANTAGE À LA PORTÉE, AU DÉBIT ET À LA SÉCURITÉ DES DONNÉES 2.4GHZ ou 5 / 10GB/s 70m</a:t>
            </a:r>
            <a:endParaRPr sz="1500">
              <a:solidFill>
                <a:srgbClr val="D8D5D0"/>
              </a:solidFill>
              <a:highlight>
                <a:srgbClr val="181A1B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bluetooth : </a:t>
            </a:r>
            <a:r>
              <a:rPr lang="fr" sz="1500">
                <a:solidFill>
                  <a:srgbClr val="D8D5D0"/>
                </a:solidFill>
                <a:highlight>
                  <a:srgbClr val="181A1B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UNE PORTÉE LIMITÉE, IDÉAL POUR LES OBJETS CONNECTÉS </a:t>
            </a:r>
            <a:r>
              <a:rPr lang="fr" sz="1500">
                <a:solidFill>
                  <a:srgbClr val="D8D5D0"/>
                </a:solidFill>
                <a:highlight>
                  <a:srgbClr val="181A1B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2.4GHZ / 2,1 : 3 / 3 : 4 / 2 : 5</a:t>
            </a:r>
            <a:endParaRPr sz="1500">
              <a:solidFill>
                <a:srgbClr val="D8D5D0"/>
              </a:solidFill>
              <a:highlight>
                <a:srgbClr val="181A1B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9df58d48_1_2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9df58d48_1_2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29df58d48_1_2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29df58d48_1_2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29df58d48_1_2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29df58d48_1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29df58d48_1_2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29df58d48_1_2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29df58d48_1_2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29df58d48_1_2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29df58d48_1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29df58d48_1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29df58d48_1_2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29df58d48_1_2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485b0df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485b0df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9df58d48_1_2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9df58d48_1_2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7485b0d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7485b0d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29df58d4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29df58d4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9df58d48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9df58d48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9df58d48_1_2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9df58d48_1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29df58d48_1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29df58d48_1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9df58d48_1_1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29df58d48_1_1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29df58d48_1_2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29df58d48_1_2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df58d48_1_2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df58d48_1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03" name="Google Shape;103;p13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3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8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9">
    <p:bg>
      <p:bgPr>
        <a:noFill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35" name="Google Shape;35;p5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5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38" name="Google Shape;38;p5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41" name="Google Shape;41;p5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5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44" name="Google Shape;44;p5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5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</a:t>
            </a:r>
            <a:endParaRPr/>
          </a:p>
        </p:txBody>
      </p:sp>
      <p:sp>
        <p:nvSpPr>
          <p:cNvPr id="47" name="Google Shape;47;p5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40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4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IO-TRUCKS</a:t>
            </a:r>
            <a:endParaRPr/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de BTS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8160050" y="4739250"/>
            <a:ext cx="1578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2019-2020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Itérations</a:t>
            </a:r>
            <a:endParaRPr/>
          </a:p>
        </p:txBody>
      </p:sp>
      <p:graphicFrame>
        <p:nvGraphicFramePr>
          <p:cNvPr id="202" name="Google Shape;202;p25"/>
          <p:cNvGraphicFramePr/>
          <p:nvPr/>
        </p:nvGraphicFramePr>
        <p:xfrm>
          <a:off x="917850" y="150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{DD949B4B-32BF-42C7-BAF9-0EC5B9593A57}</a:tableStyleId>
              </a:tblPr>
              <a:tblGrid>
                <a:gridCol w="2372600"/>
                <a:gridCol w="2489100"/>
                <a:gridCol w="2340800"/>
              </a:tblGrid>
              <a:tr h="47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v0.1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v0.2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v0.3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27201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b="1" lang="fr"/>
                        <a:t>Appareillage bluetooth avec l’esp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b="1" lang="fr"/>
                        <a:t>Contrôle des gyrophares, éclairages de confort et triangle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b="1" lang="fr"/>
                        <a:t>Visualisation de l’état des gyrophares, des éclairages de confort et du triangle</a:t>
                      </a:r>
                      <a:endParaRPr b="1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"/>
                        <a:t>Contrôle du hayon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"/>
                        <a:t>Visualisation de l’état du hayon et de la charge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"/>
                        <a:t>Création du mode Alive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"/>
                        <a:t>Gestion de plusieurs véhicule différents dans une liste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"/>
                        <a:t>Potentiellement connection à deux cartes différentes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ctrTitle"/>
          </p:nvPr>
        </p:nvSpPr>
        <p:spPr>
          <a:xfrm flipH="1">
            <a:off x="210225" y="2619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Outils de développement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4021775" y="4325250"/>
            <a:ext cx="4777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Samsung Galaxy Tab 2 (Android 7.0 API 24)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75" y="1113300"/>
            <a:ext cx="1829587" cy="182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335" y="2942875"/>
            <a:ext cx="2034051" cy="20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475" y="2568552"/>
            <a:ext cx="2408375" cy="24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75" y="1301335"/>
            <a:ext cx="1681186" cy="1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953" y="2214675"/>
            <a:ext cx="1874350" cy="13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3775" y="2041350"/>
            <a:ext cx="1681175" cy="1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ctrTitle"/>
          </p:nvPr>
        </p:nvSpPr>
        <p:spPr>
          <a:xfrm flipH="1">
            <a:off x="210225" y="2619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Liaison Bluetooth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374225" y="1126725"/>
            <a:ext cx="81870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❏"/>
            </a:pPr>
            <a:r>
              <a:rPr lang="fr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Bande Passante : 2,4 GHZ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❏"/>
            </a:pPr>
            <a:r>
              <a:rPr lang="fr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Différences avec le WiFi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350" y="2336337"/>
            <a:ext cx="2320451" cy="23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975" y="2156425"/>
            <a:ext cx="3083822" cy="26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ctrTitle"/>
          </p:nvPr>
        </p:nvSpPr>
        <p:spPr>
          <a:xfrm flipH="1">
            <a:off x="195600" y="1363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IHM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74" y="806825"/>
            <a:ext cx="5132900" cy="41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639" y="806825"/>
            <a:ext cx="2716721" cy="43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650" y="806825"/>
            <a:ext cx="2716700" cy="431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650" y="806825"/>
            <a:ext cx="2716700" cy="432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3650" y="800875"/>
            <a:ext cx="2716700" cy="4336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ctrTitle"/>
          </p:nvPr>
        </p:nvSpPr>
        <p:spPr>
          <a:xfrm flipH="1">
            <a:off x="195600" y="1363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 sur la tablette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9225"/>
            <a:ext cx="2722026" cy="403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713" y="959225"/>
            <a:ext cx="2753161" cy="403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375" y="959225"/>
            <a:ext cx="2664227" cy="403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ctrTitle"/>
          </p:nvPr>
        </p:nvSpPr>
        <p:spPr>
          <a:xfrm flipH="1">
            <a:off x="188900" y="2500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Activité sous Android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575" y="972600"/>
            <a:ext cx="2958858" cy="391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ctrTitle"/>
          </p:nvPr>
        </p:nvSpPr>
        <p:spPr>
          <a:xfrm flipH="1">
            <a:off x="188900" y="2500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 de classes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213" y="920525"/>
            <a:ext cx="6498274" cy="40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ctrTitle"/>
          </p:nvPr>
        </p:nvSpPr>
        <p:spPr>
          <a:xfrm flipH="1">
            <a:off x="188900" y="2500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Scénario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50" y="970475"/>
            <a:ext cx="5913500" cy="40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ctrTitle"/>
          </p:nvPr>
        </p:nvSpPr>
        <p:spPr>
          <a:xfrm flipH="1">
            <a:off x="188900" y="2500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</a:t>
            </a:r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 rotWithShape="1">
          <a:blip r:embed="rId3">
            <a:alphaModFix/>
          </a:blip>
          <a:srcRect b="1663" l="1118" r="755" t="1624"/>
          <a:stretch/>
        </p:blipFill>
        <p:spPr>
          <a:xfrm>
            <a:off x="446750" y="1031400"/>
            <a:ext cx="5645725" cy="2311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50" y="3454243"/>
            <a:ext cx="5645725" cy="126410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ctrTitle"/>
          </p:nvPr>
        </p:nvSpPr>
        <p:spPr>
          <a:xfrm flipH="1">
            <a:off x="188900" y="2500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</a:t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2173" l="1106" r="930" t="3753"/>
          <a:stretch/>
        </p:blipFill>
        <p:spPr>
          <a:xfrm>
            <a:off x="358375" y="1830050"/>
            <a:ext cx="8044900" cy="29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829375" y="1257450"/>
            <a:ext cx="77586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Présentation du projet et des entreprises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Expression du besoin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Synoptique du système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Répartition des tâches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Fonctionnalités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Organisation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Outils de développement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Liaison Bluetooth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Maquette IHM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IHM sur la tablette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Activité sous Android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Diagramme de classes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Scénario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Protocole de communication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❏"/>
            </a:pPr>
            <a:r>
              <a:rPr lang="fr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Conclusion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ctrTitle"/>
          </p:nvPr>
        </p:nvSpPr>
        <p:spPr>
          <a:xfrm flipH="1">
            <a:off x="188900" y="2500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Protocole de communication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 rotWithShape="1">
          <a:blip r:embed="rId3">
            <a:alphaModFix/>
          </a:blip>
          <a:srcRect b="6202" l="874" r="913" t="6193"/>
          <a:stretch/>
        </p:blipFill>
        <p:spPr>
          <a:xfrm>
            <a:off x="332825" y="1929700"/>
            <a:ext cx="7239601" cy="11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 rotWithShape="1">
          <a:blip r:embed="rId4">
            <a:alphaModFix/>
          </a:blip>
          <a:srcRect b="6202" l="885" r="747" t="6193"/>
          <a:stretch/>
        </p:blipFill>
        <p:spPr>
          <a:xfrm>
            <a:off x="332825" y="3628925"/>
            <a:ext cx="7239600" cy="11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02900" y="3103838"/>
            <a:ext cx="32121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Trame d’états :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202900" y="1407675"/>
            <a:ext cx="32121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Trame de requêtes :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ctrTitle"/>
          </p:nvPr>
        </p:nvSpPr>
        <p:spPr>
          <a:xfrm flipH="1">
            <a:off x="528375" y="36707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12" y="2444363"/>
            <a:ext cx="1249125" cy="12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293" y="2766137"/>
            <a:ext cx="605574" cy="6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087" y="2444363"/>
            <a:ext cx="1249125" cy="12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868" y="2766137"/>
            <a:ext cx="605574" cy="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 txBox="1"/>
          <p:nvPr>
            <p:ph type="ctrTitle"/>
          </p:nvPr>
        </p:nvSpPr>
        <p:spPr>
          <a:xfrm flipH="1">
            <a:off x="1122125" y="1773875"/>
            <a:ext cx="2175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Existant</a:t>
            </a:r>
            <a:endParaRPr/>
          </a:p>
        </p:txBody>
      </p:sp>
      <p:sp>
        <p:nvSpPr>
          <p:cNvPr id="291" name="Google Shape;291;p36"/>
          <p:cNvSpPr txBox="1"/>
          <p:nvPr>
            <p:ph type="ctrTitle"/>
          </p:nvPr>
        </p:nvSpPr>
        <p:spPr>
          <a:xfrm flipH="1">
            <a:off x="6216513" y="1773875"/>
            <a:ext cx="1179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</a:t>
            </a:r>
            <a:endParaRPr/>
          </a:p>
        </p:txBody>
      </p:sp>
      <p:cxnSp>
        <p:nvCxnSpPr>
          <p:cNvPr id="292" name="Google Shape;292;p36"/>
          <p:cNvCxnSpPr/>
          <p:nvPr/>
        </p:nvCxnSpPr>
        <p:spPr>
          <a:xfrm flipH="1" rot="10800000">
            <a:off x="2688813" y="2107925"/>
            <a:ext cx="35277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ctrTitle"/>
          </p:nvPr>
        </p:nvSpPr>
        <p:spPr>
          <a:xfrm flipH="1">
            <a:off x="283800" y="2985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et des entreprises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237600" y="2350125"/>
            <a:ext cx="3558900" cy="22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Châteaurenard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24 salariés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Fabricant et distributeur de pièces détachées électriques, hydrauliques et accessoires.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Carrossiers, aménageurs, constructeurs, concessions PL..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237600" y="1291613"/>
            <a:ext cx="8487300" cy="87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32152" l="0" r="0" t="29617"/>
          <a:stretch/>
        </p:blipFill>
        <p:spPr>
          <a:xfrm>
            <a:off x="1064550" y="1362488"/>
            <a:ext cx="1905000" cy="7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>
            <a:off x="3814100" y="3985975"/>
            <a:ext cx="4910700" cy="87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050" y="1437263"/>
            <a:ext cx="4910801" cy="32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ctrTitle"/>
          </p:nvPr>
        </p:nvSpPr>
        <p:spPr>
          <a:xfrm flipH="1">
            <a:off x="283800" y="2985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Présentation du projet et des entreprises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 flipH="1">
            <a:off x="194500" y="1384350"/>
            <a:ext cx="3735000" cy="351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9517" l="5973" r="2131" t="2361"/>
          <a:stretch/>
        </p:blipFill>
        <p:spPr>
          <a:xfrm>
            <a:off x="332090" y="2201334"/>
            <a:ext cx="3438430" cy="247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32152" l="0" r="0" t="29617"/>
          <a:stretch/>
        </p:blipFill>
        <p:spPr>
          <a:xfrm>
            <a:off x="1098800" y="1473050"/>
            <a:ext cx="1905000" cy="7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133450" y="3007475"/>
            <a:ext cx="46005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Atlas connect :</a:t>
            </a:r>
            <a:endParaRPr sz="1600" u="sng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Piloter l’éclairage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Commander l’ouverture/fermeture de porte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 Light"/>
              <a:buChar char="❏"/>
            </a:pPr>
            <a:r>
              <a:rPr lang="fr" sz="1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Monter/descendre la benne ou le hayon</a:t>
            </a:r>
            <a:endParaRPr sz="1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ctrTitle"/>
          </p:nvPr>
        </p:nvSpPr>
        <p:spPr>
          <a:xfrm flipH="1">
            <a:off x="202900" y="298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Expression du besoin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80450" y="1207225"/>
            <a:ext cx="8444100" cy="3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00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Le système « Io-Trucks » devra remplir les missions suivantes :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❏"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déployer un triangle de signalisation fixé sur le toit du camion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❏"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signaler l’état d’une intervention (par feux de balisage et gyrophare)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❏"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piloter les éclairages périphériques (projecteur en périphérie du camion)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❏"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acquérir les données de fonctionnement (triangle, éclairages, ...) du camion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❏"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assurer la transmission des données des états via une communication sans fil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❏"/>
            </a:pPr>
            <a:r>
              <a:rPr b="1" lang="fr" sz="1800">
                <a:latin typeface="Roboto Condensed"/>
                <a:ea typeface="Roboto Condensed"/>
                <a:cs typeface="Roboto Condensed"/>
                <a:sym typeface="Roboto Condensed"/>
              </a:rPr>
              <a:t>afficher les données de fonctionnement reçues sur l'écran du terminal mobile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25" y="2160375"/>
            <a:ext cx="1249125" cy="12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ctrTitle"/>
          </p:nvPr>
        </p:nvSpPr>
        <p:spPr>
          <a:xfrm flipH="1">
            <a:off x="202900" y="298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Synoptique du système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25" y="1404575"/>
            <a:ext cx="1371174" cy="13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000" y="1360388"/>
            <a:ext cx="1459549" cy="14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25" y="3009850"/>
            <a:ext cx="1947800" cy="19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26075" y="3211299"/>
            <a:ext cx="1623400" cy="16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93105" y="2482150"/>
            <a:ext cx="605574" cy="6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8212" y="1295025"/>
            <a:ext cx="715350" cy="71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1"/>
          <p:cNvCxnSpPr>
            <a:stCxn id="149" idx="1"/>
            <a:endCxn id="151" idx="3"/>
          </p:cNvCxnSpPr>
          <p:nvPr/>
        </p:nvCxnSpPr>
        <p:spPr>
          <a:xfrm rot="10800000">
            <a:off x="2165725" y="2090138"/>
            <a:ext cx="16056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1"/>
          <p:cNvCxnSpPr>
            <a:stCxn id="149" idx="1"/>
            <a:endCxn id="153" idx="3"/>
          </p:cNvCxnSpPr>
          <p:nvPr/>
        </p:nvCxnSpPr>
        <p:spPr>
          <a:xfrm flipH="1">
            <a:off x="2304625" y="2784938"/>
            <a:ext cx="1466700" cy="11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>
            <a:stCxn id="149" idx="3"/>
            <a:endCxn id="152" idx="1"/>
          </p:cNvCxnSpPr>
          <p:nvPr/>
        </p:nvCxnSpPr>
        <p:spPr>
          <a:xfrm flipH="1" rot="10800000">
            <a:off x="5020450" y="2090138"/>
            <a:ext cx="16875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1"/>
          <p:cNvCxnSpPr>
            <a:stCxn id="154" idx="1"/>
            <a:endCxn id="149" idx="3"/>
          </p:cNvCxnSpPr>
          <p:nvPr/>
        </p:nvCxnSpPr>
        <p:spPr>
          <a:xfrm rot="10800000">
            <a:off x="5020475" y="2784912"/>
            <a:ext cx="1605600" cy="12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1" name="Google Shape;16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33773" y="3952921"/>
            <a:ext cx="924250" cy="924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1"/>
          <p:cNvCxnSpPr>
            <a:stCxn id="149" idx="2"/>
            <a:endCxn id="161" idx="0"/>
          </p:cNvCxnSpPr>
          <p:nvPr/>
        </p:nvCxnSpPr>
        <p:spPr>
          <a:xfrm>
            <a:off x="4395888" y="3409500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1"/>
          <p:cNvCxnSpPr>
            <a:stCxn id="151" idx="3"/>
            <a:endCxn id="149" idx="1"/>
          </p:cNvCxnSpPr>
          <p:nvPr/>
        </p:nvCxnSpPr>
        <p:spPr>
          <a:xfrm>
            <a:off x="2165699" y="2090162"/>
            <a:ext cx="16056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>
            <a:stCxn id="153" idx="3"/>
            <a:endCxn id="149" idx="1"/>
          </p:cNvCxnSpPr>
          <p:nvPr/>
        </p:nvCxnSpPr>
        <p:spPr>
          <a:xfrm flipH="1" rot="10800000">
            <a:off x="2304525" y="2784950"/>
            <a:ext cx="1466700" cy="11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1"/>
          <p:cNvCxnSpPr>
            <a:stCxn id="161" idx="0"/>
            <a:endCxn id="149" idx="2"/>
          </p:cNvCxnSpPr>
          <p:nvPr/>
        </p:nvCxnSpPr>
        <p:spPr>
          <a:xfrm rot="10800000">
            <a:off x="4395898" y="3409621"/>
            <a:ext cx="0" cy="5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1"/>
          <p:cNvCxnSpPr>
            <a:stCxn id="152" idx="1"/>
            <a:endCxn id="149" idx="3"/>
          </p:cNvCxnSpPr>
          <p:nvPr/>
        </p:nvCxnSpPr>
        <p:spPr>
          <a:xfrm flipH="1">
            <a:off x="5020500" y="2090163"/>
            <a:ext cx="1687500" cy="69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/>
          <p:nvPr/>
        </p:nvSpPr>
        <p:spPr>
          <a:xfrm>
            <a:off x="3405870" y="1326325"/>
            <a:ext cx="3164700" cy="34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2" name="Google Shape;172;p22"/>
          <p:cNvSpPr txBox="1"/>
          <p:nvPr>
            <p:ph type="ctrTitle"/>
          </p:nvPr>
        </p:nvSpPr>
        <p:spPr>
          <a:xfrm flipH="1">
            <a:off x="202900" y="2985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Répartition des tâches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919925" y="1326325"/>
            <a:ext cx="1700700" cy="34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4777923" y="1563808"/>
            <a:ext cx="420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EC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559971" y="1563808"/>
            <a:ext cx="420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IR</a:t>
            </a:r>
            <a:endParaRPr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712" y="3053000"/>
            <a:ext cx="1249125" cy="12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493" y="3374775"/>
            <a:ext cx="605574" cy="6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599" y="2187650"/>
            <a:ext cx="715350" cy="7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174" y="2186525"/>
            <a:ext cx="770450" cy="7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9212" y="2186312"/>
            <a:ext cx="718025" cy="7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8524" y="2286474"/>
            <a:ext cx="670518" cy="6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3325" y="3350075"/>
            <a:ext cx="1055875" cy="10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6225" y="3374775"/>
            <a:ext cx="852100" cy="85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ctrTitle"/>
          </p:nvPr>
        </p:nvSpPr>
        <p:spPr>
          <a:xfrm flipH="1">
            <a:off x="210225" y="2619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Fonctionnalités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3">
            <a:alphaModFix/>
          </a:blip>
          <a:srcRect b="0" l="12055" r="8" t="20515"/>
          <a:stretch/>
        </p:blipFill>
        <p:spPr>
          <a:xfrm>
            <a:off x="290950" y="932425"/>
            <a:ext cx="5924409" cy="40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ctrTitle"/>
          </p:nvPr>
        </p:nvSpPr>
        <p:spPr>
          <a:xfrm flipH="1">
            <a:off x="176175" y="2864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725" y="876025"/>
            <a:ext cx="5983300" cy="39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75" y="2450975"/>
            <a:ext cx="1975453" cy="7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